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72" r:id="rId19"/>
    <p:sldId id="273" r:id="rId20"/>
    <p:sldId id="280" r:id="rId21"/>
    <p:sldId id="274" r:id="rId22"/>
    <p:sldId id="275" r:id="rId23"/>
    <p:sldId id="276" r:id="rId24"/>
    <p:sldId id="277" r:id="rId2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  <p1510:client id="{D8FA04F0-4978-4F73-A6A2-D7010AEDB3A2}" v="797" dt="2023-10-18T10:46:18.44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62" d="100"/>
          <a:sy n="62" d="100"/>
        </p:scale>
        <p:origin x="133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1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25" Type="http://schemas.openxmlformats.org/officeDocument/2006/relationships/customXml" Target="../ink/ink20.xml"/><Relationship Id="rId2" Type="http://schemas.openxmlformats.org/officeDocument/2006/relationships/notesSlide" Target="../notesSlides/notesSlide1.xml"/><Relationship Id="rId20" Type="http://schemas.openxmlformats.org/officeDocument/2006/relationships/customXml" Target="../ink/ink16.xml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19.xml"/><Relationship Id="rId23" Type="http://schemas.openxmlformats.org/officeDocument/2006/relationships/customXml" Target="../ink/ink18.xml"/><Relationship Id="rId28" Type="http://schemas.openxmlformats.org/officeDocument/2006/relationships/customXml" Target="../ink/ink23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5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7.xml"/><Relationship Id="rId27" Type="http://schemas.openxmlformats.org/officeDocument/2006/relationships/customXml" Target="../ink/ink22.xml"/><Relationship Id="rId30" Type="http://schemas.openxmlformats.org/officeDocument/2006/relationships/customXml" Target="../ink/ink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ataplatform.cloud.ibm.com/dashboards/26198de9-9548-43cd-80be-7b9f186a6672/view/4019b81b12b334e070e8bde407ca29022c63235ab4bb8304d2867b4907687797f03d1195c87d4a0edd470136f1bf1a5ecc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latform.cloud.ibm.com/dashboards/26198de9-9548-43cd-80be-7b9f186a6672/view/4019b81b12b334e070e8bde407ca29022c63235ab4bb8304d2867b4907687797f03d1195c87d4a0edd470136f1bf1a5ecc" TargetMode="External"/><Relationship Id="rId2" Type="http://schemas.openxmlformats.org/officeDocument/2006/relationships/hyperlink" Target="https://github.com/jeremyharkness/IBM-Data-Analyst-Capstone-Projec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18.png"/><Relationship Id="rId18" Type="http://schemas.openxmlformats.org/officeDocument/2006/relationships/customXml" Target="../ink/ink35.xml"/><Relationship Id="rId7" Type="http://schemas.openxmlformats.org/officeDocument/2006/relationships/image" Target="../media/image5.png"/><Relationship Id="rId12" Type="http://schemas.openxmlformats.org/officeDocument/2006/relationships/customXml" Target="../ink/ink30.xml"/><Relationship Id="rId17" Type="http://schemas.openxmlformats.org/officeDocument/2006/relationships/customXml" Target="../ink/ink34.xml"/><Relationship Id="rId2" Type="http://schemas.openxmlformats.org/officeDocument/2006/relationships/customXml" Target="../ink/ink26.xml"/><Relationship Id="rId16" Type="http://schemas.openxmlformats.org/officeDocument/2006/relationships/customXml" Target="../ink/ink33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2.xml"/><Relationship Id="rId10" Type="http://schemas.openxmlformats.org/officeDocument/2006/relationships/customXml" Target="../ink/ink29.xml"/><Relationship Id="rId19" Type="http://schemas.openxmlformats.org/officeDocument/2006/relationships/image" Target="../media/image10.png"/><Relationship Id="rId9" Type="http://schemas.openxmlformats.org/officeDocument/2006/relationships/customXml" Target="../ink/ink28.xml"/><Relationship Id="rId14" Type="http://schemas.openxmlformats.org/officeDocument/2006/relationships/customXml" Target="../ink/ink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white sign with blue and white text&#10;&#10;Description automatically generated">
            <a:extLst>
              <a:ext uri="{FF2B5EF4-FFF2-40B4-BE49-F238E27FC236}">
                <a16:creationId xmlns:a16="http://schemas.microsoft.com/office/drawing/2014/main" id="{6D2D1E91-B3A5-8F76-8915-3462C99B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5444"/>
            <a:ext cx="10624456" cy="63572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Findings</a:t>
            </a:r>
          </a:p>
          <a:p>
            <a:r>
              <a:rPr lang="en-US" sz="2100" dirty="0">
                <a:latin typeface="IBM Plex Mono Text"/>
              </a:rPr>
              <a:t>MySQL, PostgreSQL, and Microsoft SQL Server are the top three databases professionals currently utilize.</a:t>
            </a:r>
          </a:p>
          <a:p>
            <a:r>
              <a:rPr lang="en-US" sz="2100" dirty="0">
                <a:latin typeface="IBM Plex Mono Text"/>
              </a:rPr>
              <a:t>While MySQL remains a popular choice, there's a notable shift in desired databases for the next year, with PostgreSQL and MongoDB gaining traction.</a:t>
            </a:r>
          </a:p>
          <a:p>
            <a:r>
              <a:rPr lang="en-US" sz="2100" dirty="0">
                <a:latin typeface="IBM Plex Mono Text"/>
              </a:rPr>
              <a:t>The data suggests a divergence between current usage and future interest, especially for databases like Firebase and Elasticsearch.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Implications</a:t>
            </a:r>
          </a:p>
          <a:p>
            <a:pPr>
              <a:lnSpc>
                <a:spcPct val="110000"/>
              </a:lnSpc>
            </a:pPr>
            <a:r>
              <a:rPr lang="en-US" sz="2100" dirty="0">
                <a:latin typeface="IBM Plex Mono Text"/>
              </a:rPr>
              <a:t>As preferences evolve, organizations might consider diversifying their database technologies to cater to emerging trends.</a:t>
            </a:r>
          </a:p>
          <a:p>
            <a:pPr>
              <a:lnSpc>
                <a:spcPct val="110000"/>
              </a:lnSpc>
            </a:pPr>
            <a:r>
              <a:rPr lang="en-US" sz="2100" dirty="0">
                <a:latin typeface="IBM Plex Mono Text"/>
              </a:rPr>
              <a:t>The growing interest in non-relational databases like MongoDB indicates a broader shift towards flexible and scalable database solutions.</a:t>
            </a:r>
          </a:p>
          <a:p>
            <a:pPr>
              <a:lnSpc>
                <a:spcPct val="110000"/>
              </a:lnSpc>
            </a:pPr>
            <a:r>
              <a:rPr lang="en-US" sz="2100" dirty="0">
                <a:latin typeface="IBM Plex Mono Text"/>
              </a:rPr>
              <a:t>Continuous training and upskilling in newer database technologies will be vital for IT professionals to stay ahead in their roles.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  <a:hlinkClick r:id="rId2"/>
              </a:rPr>
              <a:t>COGNOS DASHBOARD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2557" y="5221246"/>
            <a:ext cx="10568280" cy="10734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IBM Plex Mono Text"/>
              </a:rPr>
              <a:t>https://dataplatform.cloud.ibm.com/dashboards/26198de9-9548-43cd-80be-7b9f186a6672/view/4019b81b12b334e070e8bde407ca29022c63235ab4bb8304d2867b4907687797f03d1195c87d4a0edd470136f1bf1a5ecc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C85CF4E-AD4E-296A-E1F2-313887D0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42" y="1444000"/>
            <a:ext cx="10513716" cy="37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1 goes here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E14A951-E920-4C91-FD6A-1E8A27D5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63" y="1318524"/>
            <a:ext cx="10526888" cy="471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2 goes here</a:t>
            </a:r>
          </a:p>
        </p:txBody>
      </p:sp>
      <p:pic>
        <p:nvPicPr>
          <p:cNvPr id="3" name="Picture 2" descr="A collage of different colored graphs&#10;&#10;Description automatically generated">
            <a:extLst>
              <a:ext uri="{FF2B5EF4-FFF2-40B4-BE49-F238E27FC236}">
                <a16:creationId xmlns:a16="http://schemas.microsoft.com/office/drawing/2014/main" id="{24EC4F5B-F687-BD9E-0012-3C198C89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63" y="1407851"/>
            <a:ext cx="10526888" cy="46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3 goes here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C8459570-822C-7499-2CD7-5E4986E5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63" y="1410979"/>
            <a:ext cx="10526888" cy="46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7" name="Content Placeholder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0D7EBF8-1D5F-0CB2-BFA4-A1F49444A6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854927"/>
            <a:ext cx="3151214" cy="313885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3631A-423C-D12E-4656-7FDAEB425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43304" y="1610330"/>
            <a:ext cx="7245181" cy="458504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dirty="0">
                <a:latin typeface="IBM Plex Mono Text"/>
              </a:rPr>
              <a:t>Evolving Preferences:</a:t>
            </a:r>
            <a:r>
              <a:rPr lang="en-US" dirty="0">
                <a:latin typeface="IBM Plex Mono Text"/>
              </a:rPr>
              <a:t> - The shift from traditional to newer technologies is evident. What factors could be driving this change? Industry demand? Ease of use? Performance?</a:t>
            </a:r>
          </a:p>
          <a:p>
            <a:r>
              <a:rPr lang="en-US" b="1" dirty="0">
                <a:latin typeface="IBM Plex Mono Text"/>
              </a:rPr>
              <a:t>Training &amp; Upskilling</a:t>
            </a:r>
            <a:r>
              <a:rPr lang="en-US" dirty="0">
                <a:latin typeface="IBM Plex Mono Text"/>
              </a:rPr>
              <a:t>:- With the clear movement towards certain technologies, how should educational institutions and companies adapt their training programs?</a:t>
            </a:r>
          </a:p>
          <a:p>
            <a:r>
              <a:rPr lang="en-US" b="1" dirty="0">
                <a:latin typeface="IBM Plex Mono Text"/>
              </a:rPr>
              <a:t>Industry Implications:</a:t>
            </a:r>
            <a:r>
              <a:rPr lang="en-US" dirty="0">
                <a:latin typeface="IBM Plex Mono Text"/>
              </a:rPr>
              <a:t> - As preferences lean towards specific languages and databases, how might this impact startups versus established companies? </a:t>
            </a:r>
            <a:br>
              <a:rPr lang="en-US" dirty="0">
                <a:latin typeface="IBM Plex Mono Text"/>
              </a:rPr>
            </a:br>
            <a:r>
              <a:rPr lang="en-US" dirty="0">
                <a:latin typeface="IBM Plex Mono Text"/>
              </a:rPr>
              <a:t>What challenges and opportunities arise?</a:t>
            </a:r>
          </a:p>
          <a:p>
            <a:r>
              <a:rPr lang="en-US" b="1" dirty="0">
                <a:latin typeface="IBM Plex Mono Text"/>
              </a:rPr>
              <a:t>Future Predictions:</a:t>
            </a:r>
            <a:r>
              <a:rPr lang="en-US" dirty="0">
                <a:latin typeface="IBM Plex Mono Text"/>
              </a:rPr>
              <a:t> - Given the current trajectory, which technologies might dominate in the next 5 years? </a:t>
            </a:r>
            <a:br>
              <a:rPr lang="en-US" dirty="0">
                <a:latin typeface="IBM Plex Mono Text"/>
              </a:rPr>
            </a:br>
            <a:r>
              <a:rPr lang="en-US" dirty="0">
                <a:latin typeface="IBM Plex Mono Text"/>
              </a:rPr>
              <a:t>How can organizations prepare?</a:t>
            </a:r>
          </a:p>
          <a:p>
            <a:r>
              <a:rPr lang="en-US" b="1" dirty="0">
                <a:latin typeface="IBM Plex Mono Text"/>
              </a:rPr>
              <a:t>User Experience vs. Performance:</a:t>
            </a:r>
            <a:r>
              <a:rPr lang="en-US" dirty="0">
                <a:latin typeface="IBM Plex Mono Text"/>
              </a:rPr>
              <a:t> - Some technologies offer a better user experience while others boast superior performance. </a:t>
            </a:r>
            <a:br>
              <a:rPr lang="en-US" dirty="0">
                <a:latin typeface="IBM Plex Mono Text"/>
              </a:rPr>
            </a:br>
            <a:r>
              <a:rPr lang="en-US" dirty="0">
                <a:latin typeface="IBM Plex Mono Text"/>
              </a:rPr>
              <a:t>How do we strike a balance, and what do users prioritize?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OVERALL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2630" y="1618662"/>
            <a:ext cx="10525008" cy="4548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IBM Plex Mono Text"/>
              </a:rPr>
              <a:t>Programming Language Dominance:</a:t>
            </a:r>
            <a:r>
              <a:rPr lang="en-US" dirty="0">
                <a:latin typeface="IBM Plex Mono Text"/>
              </a:rPr>
              <a:t> </a:t>
            </a:r>
            <a:r>
              <a:rPr lang="en-US" sz="2600" dirty="0">
                <a:latin typeface="IBM Plex Mono Text"/>
              </a:rPr>
              <a:t>JavaScript, HTML/CSS, and SQL are the most commonly used programming languages. However, there's a discernible shift in desired languages for the upcoming year, pointing to evolving tech preferences.</a:t>
            </a:r>
            <a:endParaRPr lang="en-US" sz="2600"/>
          </a:p>
          <a:p>
            <a:r>
              <a:rPr lang="en-US" b="1" dirty="0">
                <a:latin typeface="IBM Plex Mono Text"/>
              </a:rPr>
              <a:t>Database Preferences:</a:t>
            </a:r>
            <a:r>
              <a:rPr lang="en-US" dirty="0">
                <a:latin typeface="IBM Plex Mono Text"/>
              </a:rPr>
              <a:t> </a:t>
            </a:r>
            <a:r>
              <a:rPr lang="en-US" sz="2400" dirty="0">
                <a:latin typeface="IBM Plex Mono Text"/>
              </a:rPr>
              <a:t>MySQL, PostgreSQL, and Microsoft SQL Server are currently the leading databases among professionals. Interest in non-relational databases like MongoDB and versatile solutions like Firebase is rising, indicating a broader shift in database preferences.</a:t>
            </a:r>
            <a:endParaRPr lang="en-US" sz="2400"/>
          </a:p>
          <a:p>
            <a:r>
              <a:rPr lang="en-US" b="1" dirty="0">
                <a:latin typeface="IBM Plex Mono Text"/>
              </a:rPr>
              <a:t>Demographic Insights:</a:t>
            </a:r>
            <a:r>
              <a:rPr lang="en-US" dirty="0">
                <a:latin typeface="IBM Plex Mono Text"/>
              </a:rPr>
              <a:t> </a:t>
            </a:r>
            <a:r>
              <a:rPr lang="en-US" sz="2400" dirty="0">
                <a:latin typeface="IBM Plex Mono Text"/>
              </a:rPr>
              <a:t>There are nuanced tech preferences based on gender and formal education, providing a detailed view of demographic inclinations.</a:t>
            </a:r>
            <a:endParaRPr lang="en-US" sz="24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Mono SemiBold"/>
              </a:rPr>
              <a:t>OVERALL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2630" y="1599847"/>
            <a:ext cx="10525008" cy="461474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>
                <a:latin typeface="IBM Plex Mono Text"/>
              </a:rPr>
              <a:t>Training &amp; Development: </a:t>
            </a:r>
            <a:r>
              <a:rPr lang="en-US" sz="2600">
                <a:latin typeface="IBM Plex Mono Text"/>
              </a:rPr>
              <a:t>Organizations and educational institutions should adapt to the evolving tech landscape by offering training in emerging languages </a:t>
            </a:r>
            <a:r>
              <a:rPr lang="en-US" sz="2600" dirty="0">
                <a:latin typeface="IBM Plex Mono Text"/>
              </a:rPr>
              <a:t>and databases.</a:t>
            </a:r>
            <a:endParaRPr lang="en-US" sz="2600"/>
          </a:p>
          <a:p>
            <a:r>
              <a:rPr lang="en-US" b="1" dirty="0">
                <a:latin typeface="IBM Plex Mono Text"/>
              </a:rPr>
              <a:t>Recruitment Strategies: </a:t>
            </a:r>
            <a:r>
              <a:rPr lang="en-US" sz="2600" dirty="0">
                <a:latin typeface="IBM Plex Mono Text"/>
              </a:rPr>
              <a:t>As tech preferences change, recruitment should focus on skill sets that align with emerging trends to attract top talent and stay competitive.</a:t>
            </a:r>
            <a:endParaRPr lang="en-US" sz="2600"/>
          </a:p>
          <a:p>
            <a:r>
              <a:rPr lang="en-US" b="1">
                <a:latin typeface="IBM Plex Mono Text"/>
              </a:rPr>
              <a:t>Product Development: </a:t>
            </a:r>
            <a:r>
              <a:rPr lang="en-US" sz="2600">
                <a:latin typeface="IBM Plex Mono Text"/>
              </a:rPr>
              <a:t>Companies developing tech products or platforms should consider the rising popularity of specific languages and databases to </a:t>
            </a:r>
            <a:r>
              <a:rPr lang="en-US" sz="2600" dirty="0">
                <a:latin typeface="IBM Plex Mono Text"/>
              </a:rPr>
              <a:t>cater to a larger audience.</a:t>
            </a:r>
            <a:endParaRPr lang="en-US" sz="2600"/>
          </a:p>
          <a:p>
            <a:r>
              <a:rPr lang="en-US" b="1">
                <a:latin typeface="IBM Plex Mono Text"/>
              </a:rPr>
              <a:t>Market Opportunities:</a:t>
            </a:r>
            <a:r>
              <a:rPr lang="en-US" dirty="0">
                <a:latin typeface="IBM Plex Mono Text"/>
              </a:rPr>
              <a:t> </a:t>
            </a:r>
            <a:r>
              <a:rPr lang="en-US" sz="2400">
                <a:latin typeface="IBM Plex Mono Text"/>
              </a:rPr>
              <a:t>The shift in desired technologies suggests potential market opportunities for startups and established </a:t>
            </a:r>
            <a:r>
              <a:rPr lang="en-US" sz="2400" dirty="0">
                <a:latin typeface="IBM Plex Mono Text"/>
              </a:rPr>
              <a:t>companies willing to adapt to the changing landscape.</a:t>
            </a:r>
            <a:endParaRPr lang="en-US" sz="2400" dirty="0"/>
          </a:p>
          <a:p>
            <a:r>
              <a:rPr lang="en-US" b="1" dirty="0">
                <a:latin typeface="IBM Plex Mono Text"/>
              </a:rPr>
              <a:t>Future-Proofing: </a:t>
            </a:r>
            <a:r>
              <a:rPr lang="en-US" sz="2400" dirty="0">
                <a:latin typeface="IBM Plex Mono Text"/>
              </a:rPr>
              <a:t>Both professionals and organizations need to be agile, embracing continuous learning and upskilling to stay relevant in the dynamic tech industry.</a:t>
            </a:r>
            <a:endParaRPr lang="en-US" sz="24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3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illustration of a diagram&#10;&#10;Description automatically generated">
            <a:extLst>
              <a:ext uri="{FF2B5EF4-FFF2-40B4-BE49-F238E27FC236}">
                <a16:creationId xmlns:a16="http://schemas.microsoft.com/office/drawing/2014/main" id="{E9138AF2-9227-BA2F-A147-63FF7B0C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36" y="1399284"/>
            <a:ext cx="1800177" cy="236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38072" y="1552812"/>
            <a:ext cx="8615727" cy="474644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600" b="1" dirty="0">
                <a:latin typeface="IBM Plex Mono Text"/>
              </a:rPr>
              <a:t>Dynamic Landscape: </a:t>
            </a:r>
            <a:r>
              <a:rPr lang="en-US" sz="2400" dirty="0">
                <a:latin typeface="IBM Plex Mono Text"/>
              </a:rPr>
              <a:t>The tech industry is constantly evolving. While some technologies like JavaScript and MySQL remain dominant, there's a shift towards newer tools and languages.</a:t>
            </a:r>
            <a:endParaRPr lang="en-US" sz="2400"/>
          </a:p>
          <a:p>
            <a:r>
              <a:rPr lang="en-US" sz="2600" b="1" dirty="0">
                <a:latin typeface="IBM Plex Mono Text"/>
              </a:rPr>
              <a:t>Demographic Impact:</a:t>
            </a:r>
            <a:r>
              <a:rPr lang="en-US" sz="2600" dirty="0">
                <a:latin typeface="IBM Plex Mono Text"/>
              </a:rPr>
              <a:t> </a:t>
            </a:r>
            <a:r>
              <a:rPr lang="en-US" sz="2400" dirty="0">
                <a:latin typeface="IBM Plex Mono Text"/>
              </a:rPr>
              <a:t>Tech preferences are influenced by factors like formal education and gender, reflecting the diverse backgrounds of professionals in the industry.</a:t>
            </a:r>
            <a:endParaRPr lang="en-US" sz="2400"/>
          </a:p>
          <a:p>
            <a:r>
              <a:rPr lang="en-US" sz="2400" b="1" dirty="0">
                <a:latin typeface="IBM Plex Mono Text"/>
              </a:rPr>
              <a:t>Need for Adaptability:</a:t>
            </a:r>
            <a:r>
              <a:rPr lang="en-US" b="1" dirty="0">
                <a:latin typeface="IBM Plex Mono Text"/>
              </a:rPr>
              <a:t> </a:t>
            </a:r>
            <a:r>
              <a:rPr lang="en-US" sz="2400" dirty="0">
                <a:latin typeface="IBM Plex Mono Text"/>
              </a:rPr>
              <a:t>The gap between current usage and desired technologies highlights the importance of continuous learning and adaptability for both organizations and individuals.</a:t>
            </a:r>
            <a:endParaRPr lang="en-US" sz="2400"/>
          </a:p>
          <a:p>
            <a:r>
              <a:rPr lang="en-US" sz="2400" b="1" dirty="0">
                <a:latin typeface="IBM Plex Mono Text"/>
              </a:rPr>
              <a:t>Educational &amp; Job Opportunities:</a:t>
            </a:r>
            <a:r>
              <a:rPr lang="en-US" b="1" dirty="0">
                <a:latin typeface="IBM Plex Mono Text"/>
              </a:rPr>
              <a:t> </a:t>
            </a:r>
            <a:r>
              <a:rPr lang="en-US" sz="2400" dirty="0">
                <a:latin typeface="IBM Plex Mono Text"/>
              </a:rPr>
              <a:t>The changing preferences present opportunities for educational institutions and employers to realign their offerings with emerging trends.</a:t>
            </a:r>
            <a:endParaRPr lang="en-US" sz="2400"/>
          </a:p>
          <a:p>
            <a:r>
              <a:rPr lang="en-US" sz="2400" b="1" dirty="0">
                <a:latin typeface="IBM Plex Mono Text"/>
              </a:rPr>
              <a:t>Predicting the Future:</a:t>
            </a:r>
            <a:r>
              <a:rPr lang="en-US" b="1" dirty="0">
                <a:latin typeface="IBM Plex Mono Text"/>
              </a:rPr>
              <a:t> </a:t>
            </a:r>
            <a:r>
              <a:rPr lang="en-US" sz="2400" dirty="0">
                <a:latin typeface="IBM Plex Mono Text"/>
              </a:rPr>
              <a:t>Current data can serve as a predictive tool, hinting at potential future industry directions.</a:t>
            </a:r>
            <a:endParaRPr lang="en-US" sz="2400"/>
          </a:p>
          <a:p>
            <a:r>
              <a:rPr lang="en-US" sz="2400" b="1" dirty="0">
                <a:latin typeface="IBM Plex Mono Text"/>
              </a:rPr>
              <a:t>User-Centric Focus:</a:t>
            </a:r>
            <a:r>
              <a:rPr lang="en-US" dirty="0">
                <a:latin typeface="IBM Plex Mono Text"/>
              </a:rPr>
              <a:t> </a:t>
            </a:r>
            <a:r>
              <a:rPr lang="en-US" sz="2400" dirty="0">
                <a:latin typeface="IBM Plex Mono Text"/>
              </a:rPr>
              <a:t>For tech companies, the findings emphasize the value of aligning product development with the preferences and needs of their audience.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IBM Plex Mono Text"/>
              </a:rPr>
              <a:t>Additional Resources:</a:t>
            </a:r>
          </a:p>
          <a:p>
            <a:pPr lvl="1"/>
            <a:r>
              <a:rPr lang="en-US" dirty="0">
                <a:latin typeface="IBM Plex Mono Text"/>
                <a:hlinkClick r:id="rId2"/>
              </a:rPr>
              <a:t>Github Link to all course files</a:t>
            </a:r>
          </a:p>
          <a:p>
            <a:pPr lvl="1"/>
            <a:r>
              <a:rPr lang="en-US" dirty="0">
                <a:latin typeface="IBM Plex Mono Text"/>
                <a:hlinkClick r:id="rId3"/>
              </a:rPr>
              <a:t>Link to Cognos Dashboard</a:t>
            </a:r>
          </a:p>
          <a:p>
            <a:r>
              <a:rPr lang="en-US" dirty="0">
                <a:latin typeface="IBM Plex Mono Text"/>
              </a:rPr>
              <a:t>Acknowledgments:</a:t>
            </a:r>
          </a:p>
          <a:p>
            <a:pPr lvl="1"/>
            <a:r>
              <a:rPr lang="en-US" dirty="0">
                <a:latin typeface="IBM Plex Mono Text"/>
              </a:rPr>
              <a:t>Coursera.org</a:t>
            </a:r>
          </a:p>
          <a:p>
            <a:pPr lvl="1"/>
            <a:r>
              <a:rPr lang="en-US">
                <a:latin typeface="IBM Plex Mono Text"/>
              </a:rPr>
              <a:t>IBM</a:t>
            </a:r>
          </a:p>
          <a:p>
            <a:pPr lvl="1"/>
            <a:r>
              <a:rPr lang="en-US">
                <a:latin typeface="IBM Plex Mono Text"/>
              </a:rPr>
              <a:t>Anaconda</a:t>
            </a:r>
          </a:p>
          <a:p>
            <a:r>
              <a:rPr lang="en-US" dirty="0">
                <a:latin typeface="IBM Plex Mono Text"/>
              </a:rPr>
              <a:t>Data Sources</a:t>
            </a:r>
          </a:p>
          <a:p>
            <a:pPr lvl="1"/>
            <a:r>
              <a:rPr lang="en-US" dirty="0">
                <a:latin typeface="IBM Plex Mono Text"/>
              </a:rPr>
              <a:t>All data sources can be referenced in the GitHub Repo for the course in the appropriate files</a:t>
            </a:r>
          </a:p>
        </p:txBody>
      </p:sp>
      <p:pic>
        <p:nvPicPr>
          <p:cNvPr id="3" name="Picture 2" descr="A stack of books and a magnifying glass&#10;&#10;Description automatically generated">
            <a:extLst>
              <a:ext uri="{FF2B5EF4-FFF2-40B4-BE49-F238E27FC236}">
                <a16:creationId xmlns:a16="http://schemas.microsoft.com/office/drawing/2014/main" id="{3EC1C13E-32AD-96BD-F4AF-FA14B1FE1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49928"/>
            <a:ext cx="2997067" cy="29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tablet with colorful circles and dots&#10;&#10;Description automatically generated">
            <a:extLst>
              <a:ext uri="{FF2B5EF4-FFF2-40B4-BE49-F238E27FC236}">
                <a16:creationId xmlns:a16="http://schemas.microsoft.com/office/drawing/2014/main" id="{7D9AC514-3B34-B9E1-97BB-5C3E3389E2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3771" y="1393372"/>
            <a:ext cx="5029200" cy="47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 JOB POSTINGS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91385"/>
            <a:ext cx="10489276" cy="286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Module 1 you have collected the job posting data using Job API in a file named “</a:t>
            </a:r>
            <a:r>
              <a:rPr lang="en-IN" sz="2400" dirty="0"/>
              <a:t>job-postings.xlsx</a:t>
            </a:r>
            <a:r>
              <a:rPr lang="en-US" sz="2200" dirty="0"/>
              <a:t>”. Present that data using a bar chart here. Order the bar chart in the descending order of the number of job </a:t>
            </a:r>
            <a:r>
              <a:rPr lang="en-US" sz="2200"/>
              <a:t>postings.</a:t>
            </a:r>
            <a:endParaRPr lang="en-US" sz="2200" dirty="0"/>
          </a:p>
        </p:txBody>
      </p:sp>
      <p:pic>
        <p:nvPicPr>
          <p:cNvPr id="5" name="Picture 4" descr="A graph of various colors&#10;&#10;Description automatically generated">
            <a:extLst>
              <a:ext uri="{FF2B5EF4-FFF2-40B4-BE49-F238E27FC236}">
                <a16:creationId xmlns:a16="http://schemas.microsoft.com/office/drawing/2014/main" id="{6AC15C79-355C-74AA-3FE1-92026F8FA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22" y="1571559"/>
            <a:ext cx="10357555" cy="47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8305" y="2191385"/>
            <a:ext cx="10525371" cy="286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Module 1 you have collected the job postings data using web scraping in a file named “</a:t>
            </a:r>
            <a:r>
              <a:rPr lang="en-IN" sz="2400" dirty="0"/>
              <a:t>popular-</a:t>
            </a:r>
            <a:r>
              <a:rPr lang="en-IN" sz="2400" dirty="0" err="1"/>
              <a:t>languages.csv</a:t>
            </a:r>
            <a:r>
              <a:rPr lang="en-US" sz="2200" dirty="0"/>
              <a:t>”. Present that data using a bar chart here. Order the bar chart in the descending order of salary.</a:t>
            </a:r>
          </a:p>
        </p:txBody>
      </p:sp>
      <p:pic>
        <p:nvPicPr>
          <p:cNvPr id="6" name="Picture 5" descr="A graph of a salary&#10;&#10;Description automatically generated">
            <a:extLst>
              <a:ext uri="{FF2B5EF4-FFF2-40B4-BE49-F238E27FC236}">
                <a16:creationId xmlns:a16="http://schemas.microsoft.com/office/drawing/2014/main" id="{ECA1481D-2976-677D-4FFD-CE62681A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89" y="1707966"/>
            <a:ext cx="10188222" cy="45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74656" y="1555237"/>
            <a:ext cx="7683241" cy="44654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latin typeface="IBM Plex Mono Text"/>
              </a:rPr>
              <a:t>Analyzing programming languages professionals.</a:t>
            </a:r>
            <a:endParaRPr lang="en-US" sz="1800"/>
          </a:p>
          <a:p>
            <a:r>
              <a:rPr lang="en-US" sz="1800" dirty="0">
                <a:latin typeface="IBM Plex Mono Text"/>
              </a:rPr>
              <a:t>Methodologies:</a:t>
            </a:r>
          </a:p>
          <a:p>
            <a:pPr lvl="1"/>
            <a:r>
              <a:rPr lang="en-US" sz="1200" dirty="0">
                <a:latin typeface="IBM Plex Mono Text"/>
              </a:rPr>
              <a:t>Data collection sourced from a technology survey dataset.</a:t>
            </a:r>
            <a:endParaRPr lang="en-US" sz="1200"/>
          </a:p>
          <a:p>
            <a:pPr lvl="1"/>
            <a:r>
              <a:rPr lang="en-US" sz="1200" dirty="0">
                <a:latin typeface="IBM Plex Mono Text"/>
              </a:rPr>
              <a:t>Data preprocessing involved filtering, categorization, and normalization.</a:t>
            </a:r>
            <a:endParaRPr lang="en-US" sz="1200"/>
          </a:p>
          <a:p>
            <a:pPr lvl="1"/>
            <a:r>
              <a:rPr lang="en-US" sz="1200" dirty="0">
                <a:latin typeface="IBM Plex Mono Text"/>
              </a:rPr>
              <a:t>EDA spotlighted top-used programming languages.</a:t>
            </a:r>
            <a:endParaRPr lang="en-US" sz="1200"/>
          </a:p>
          <a:p>
            <a:pPr lvl="1"/>
            <a:r>
              <a:rPr lang="en-US" sz="1200" dirty="0">
                <a:latin typeface="IBM Plex Mono Text"/>
              </a:rPr>
              <a:t>IBM Cognos Dashboard facilitated interactive visual representations, offering insights into tech preferences</a:t>
            </a:r>
            <a:endParaRPr lang="en-US" sz="1200"/>
          </a:p>
          <a:p>
            <a:pPr lvl="1"/>
            <a:endParaRPr lang="en-US" sz="1200" dirty="0">
              <a:latin typeface="IBM Plex Mono Text"/>
            </a:endParaRPr>
          </a:p>
          <a:p>
            <a:r>
              <a:rPr lang="en-US" sz="1800" dirty="0">
                <a:latin typeface="IBM Plex Mono Text"/>
              </a:rPr>
              <a:t>Key Findings:</a:t>
            </a:r>
          </a:p>
          <a:p>
            <a:pPr lvl="1"/>
            <a:r>
              <a:rPr lang="en-US" sz="1200" dirty="0">
                <a:latin typeface="IBM Plex Mono Text"/>
              </a:rPr>
              <a:t>Web technologies, especially JavaScript and HTML/CSS, dominate the tech landscape.</a:t>
            </a:r>
            <a:endParaRPr lang="en-US" sz="1200"/>
          </a:p>
          <a:p>
            <a:pPr lvl="1"/>
            <a:r>
              <a:rPr lang="en-US" sz="1200" dirty="0">
                <a:latin typeface="IBM Plex Mono Text"/>
              </a:rPr>
              <a:t>Visualization tools like IBM Cognos provide precise data representation, enhancing comprehension.</a:t>
            </a:r>
            <a:endParaRPr lang="en-US" sz="1200"/>
          </a:p>
          <a:p>
            <a:pPr lvl="1"/>
            <a:r>
              <a:rPr lang="en-US" sz="1200" dirty="0">
                <a:latin typeface="IBM Plex Mono Text"/>
              </a:rPr>
              <a:t>Demographic data, bifurcated by gender and education, yields insights into tech preferences.</a:t>
            </a:r>
            <a:endParaRPr lang="en-US" sz="1200"/>
          </a:p>
          <a:p>
            <a:pPr lvl="1"/>
            <a:endParaRPr lang="en-US" sz="1200" dirty="0">
              <a:latin typeface="IBM Plex Mono Text"/>
            </a:endParaRPr>
          </a:p>
          <a:p>
            <a:pPr>
              <a:lnSpc>
                <a:spcPct val="70000"/>
              </a:lnSpc>
            </a:pPr>
            <a:r>
              <a:rPr lang="en-US" sz="1800" dirty="0">
                <a:latin typeface="IBM Plex Mono Text"/>
              </a:rPr>
              <a:t>Implications:</a:t>
            </a:r>
            <a:endParaRPr lang="en-US" sz="1800"/>
          </a:p>
          <a:p>
            <a:pPr lvl="1">
              <a:lnSpc>
                <a:spcPct val="70000"/>
              </a:lnSpc>
            </a:pPr>
            <a:r>
              <a:rPr lang="en-US" sz="1200" dirty="0">
                <a:latin typeface="IBM Plex Mono Text"/>
              </a:rPr>
              <a:t>Highlighting the need for organizations to prioritize web technologies in training and recruitment.</a:t>
            </a:r>
            <a:endParaRPr lang="en-US" sz="1200"/>
          </a:p>
          <a:p>
            <a:pPr lvl="1">
              <a:lnSpc>
                <a:spcPct val="70000"/>
              </a:lnSpc>
            </a:pPr>
            <a:r>
              <a:rPr lang="en-US" sz="1200" dirty="0">
                <a:latin typeface="IBM Plex Mono Text"/>
              </a:rPr>
              <a:t>The importance of tailored resources based on top programming languages and demographic inclinations.</a:t>
            </a:r>
            <a:endParaRPr lang="en-US" sz="1200"/>
          </a:p>
          <a:p>
            <a:pPr lvl="1">
              <a:lnSpc>
                <a:spcPct val="70000"/>
              </a:lnSpc>
            </a:pPr>
            <a:r>
              <a:rPr lang="en-US" sz="1200" dirty="0">
                <a:latin typeface="IBM Plex Mono Text"/>
              </a:rPr>
              <a:t>Aiding in strategy formulation for targeted marketing, recruitment, and training programs.</a:t>
            </a:r>
            <a:endParaRPr lang="en-US" sz="1200"/>
          </a:p>
        </p:txBody>
      </p:sp>
      <p:pic>
        <p:nvPicPr>
          <p:cNvPr id="4" name="Picture 3" descr="A computer screen with colorful graphics&#10;&#10;Description automatically generated">
            <a:extLst>
              <a:ext uri="{FF2B5EF4-FFF2-40B4-BE49-F238E27FC236}">
                <a16:creationId xmlns:a16="http://schemas.microsoft.com/office/drawing/2014/main" id="{A1284A78-CEA4-149A-84A0-3F7A99D5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46" y="1960599"/>
            <a:ext cx="2938910" cy="29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305559" y="1715012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IBM Plex Mono Text"/>
              </a:rPr>
              <a:t>Background:</a:t>
            </a:r>
            <a:br>
              <a:rPr lang="en-US" sz="2000" dirty="0">
                <a:latin typeface="IBM Plex Mono Text"/>
              </a:rPr>
            </a:br>
            <a:r>
              <a:rPr lang="en-US" sz="1600" dirty="0">
                <a:latin typeface="IBM Plex Mono Text"/>
              </a:rPr>
              <a:t>The tech industry's dynamic nature demands a clear understanding of current trends and demographic inclinations. With the rise of new programming languages and tools, it's crucial to identify the prevalent preferences.</a:t>
            </a:r>
            <a:br>
              <a:rPr lang="en-US" sz="3200" dirty="0"/>
            </a:br>
            <a:endParaRPr lang="en-US" sz="1600" dirty="0"/>
          </a:p>
          <a:p>
            <a:r>
              <a:rPr lang="en-US" sz="2000" dirty="0">
                <a:latin typeface="IBM Plex Mono Text"/>
              </a:rPr>
              <a:t>Determine Dominant Programming Languages</a:t>
            </a:r>
            <a:endParaRPr lang="en-US" sz="2000" dirty="0"/>
          </a:p>
          <a:p>
            <a:pPr lvl="1"/>
            <a:r>
              <a:rPr lang="en-US" sz="1600" dirty="0">
                <a:latin typeface="IBM Plex Mono Text"/>
              </a:rPr>
              <a:t>Source comprehensive technology survey data.</a:t>
            </a:r>
            <a:endParaRPr lang="en-US" sz="1600"/>
          </a:p>
          <a:p>
            <a:pPr lvl="1"/>
            <a:r>
              <a:rPr lang="en-US" sz="1600" dirty="0">
                <a:latin typeface="IBM Plex Mono Text"/>
              </a:rPr>
              <a:t>Identify most used languages and tools.</a:t>
            </a:r>
            <a:endParaRPr lang="en-US" sz="1600"/>
          </a:p>
          <a:p>
            <a:pPr lvl="1"/>
            <a:r>
              <a:rPr lang="en-US" sz="1600" dirty="0">
                <a:latin typeface="IBM Plex Mono Text"/>
              </a:rPr>
              <a:t>Construct detailed visual representations.</a:t>
            </a:r>
            <a:br>
              <a:rPr lang="en-US" sz="1600" dirty="0">
                <a:latin typeface="IBM Plex Mono Text"/>
              </a:rPr>
            </a:br>
            <a:endParaRPr lang="en-US" sz="1600" dirty="0"/>
          </a:p>
          <a:p>
            <a:r>
              <a:rPr lang="en-US" sz="2000" dirty="0">
                <a:latin typeface="IBM Plex Mono Text"/>
              </a:rPr>
              <a:t>Demographic Analysis by Education and Gender</a:t>
            </a:r>
          </a:p>
          <a:p>
            <a:pPr lvl="1"/>
            <a:r>
              <a:rPr lang="en-US" sz="1600" dirty="0">
                <a:latin typeface="IBM Plex Mono Text"/>
              </a:rPr>
              <a:t>Utilize data visualization tools.</a:t>
            </a:r>
            <a:endParaRPr lang="en-US" sz="1600"/>
          </a:p>
          <a:p>
            <a:pPr lvl="1"/>
            <a:r>
              <a:rPr lang="en-US" sz="1600" dirty="0">
                <a:latin typeface="IBM Plex Mono Text"/>
              </a:rPr>
              <a:t>Analyze data based on gender and education metrics.</a:t>
            </a:r>
            <a:endParaRPr lang="en-US" sz="1600"/>
          </a:p>
          <a:p>
            <a:pPr lvl="1"/>
            <a:r>
              <a:rPr lang="en-US" sz="1600" dirty="0">
                <a:latin typeface="IBM Plex Mono Text"/>
              </a:rPr>
              <a:t>Extract insights to inform strategy and outreach.</a:t>
            </a:r>
            <a:endParaRPr lang="en-US" sz="1600" dirty="0"/>
          </a:p>
        </p:txBody>
      </p:sp>
      <p:pic>
        <p:nvPicPr>
          <p:cNvPr id="3" name="Picture 2" descr="A computer screen with many colorful icons&#10;&#10;Description automatically generated">
            <a:extLst>
              <a:ext uri="{FF2B5EF4-FFF2-40B4-BE49-F238E27FC236}">
                <a16:creationId xmlns:a16="http://schemas.microsoft.com/office/drawing/2014/main" id="{4EDA764A-69C4-301B-AF78-C10CFC8E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3" y="1687286"/>
            <a:ext cx="3505200" cy="34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3269" y="1739593"/>
            <a:ext cx="70687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IBM Plex Mono Text"/>
              </a:rPr>
              <a:t>Data Collection:</a:t>
            </a:r>
            <a:endParaRPr lang="en-US" dirty="0"/>
          </a:p>
          <a:p>
            <a:pPr lvl="1"/>
            <a:r>
              <a:rPr lang="en-US" sz="1800" dirty="0">
                <a:latin typeface="IBM Plex Mono Text"/>
              </a:rPr>
              <a:t>Utilized a technology survey dataset, from a diverse group of professionals.</a:t>
            </a:r>
            <a:endParaRPr lang="en-US" sz="1800" dirty="0"/>
          </a:p>
          <a:p>
            <a:r>
              <a:rPr lang="en-US" sz="2000" dirty="0">
                <a:latin typeface="IBM Plex Mono Text"/>
              </a:rPr>
              <a:t>Data Wrangling and Preprocessing:</a:t>
            </a:r>
            <a:endParaRPr lang="en-US" dirty="0"/>
          </a:p>
          <a:p>
            <a:pPr lvl="1"/>
            <a:r>
              <a:rPr lang="en-US" sz="1800" dirty="0">
                <a:latin typeface="IBM Plex Mono Text"/>
              </a:rPr>
              <a:t>Employed filtering techniques to ensure data consistency.</a:t>
            </a:r>
            <a:endParaRPr lang="en-US" sz="1800" dirty="0"/>
          </a:p>
          <a:p>
            <a:pPr lvl="1"/>
            <a:r>
              <a:rPr lang="en-US" sz="1800" dirty="0">
                <a:latin typeface="IBM Plex Mono Text"/>
              </a:rPr>
              <a:t>Categorized and normalized responses for accurate analysis.</a:t>
            </a:r>
            <a:endParaRPr lang="en-US" sz="1800" dirty="0"/>
          </a:p>
          <a:p>
            <a:r>
              <a:rPr lang="en-US" sz="2000" dirty="0">
                <a:latin typeface="IBM Plex Mono Text"/>
              </a:rPr>
              <a:t>Exploratory Data Analysis (EDA):</a:t>
            </a:r>
            <a:endParaRPr lang="en-US" dirty="0"/>
          </a:p>
          <a:p>
            <a:pPr lvl="1"/>
            <a:r>
              <a:rPr lang="en-US" sz="1800" dirty="0">
                <a:latin typeface="IBM Plex Mono Text"/>
              </a:rPr>
              <a:t>Identified key trends and patterns, utilizing frequency distributions to highlighting the dominance of various technologies</a:t>
            </a:r>
            <a:endParaRPr lang="en-US" sz="1800" dirty="0"/>
          </a:p>
          <a:p>
            <a:r>
              <a:rPr lang="en-US" sz="2000" dirty="0">
                <a:latin typeface="IBM Plex Mono Text"/>
              </a:rPr>
              <a:t>Data Visualization with IBM Cognos:</a:t>
            </a:r>
            <a:endParaRPr lang="en-US" dirty="0"/>
          </a:p>
          <a:p>
            <a:pPr lvl="1"/>
            <a:r>
              <a:rPr lang="en-US" sz="1800" dirty="0">
                <a:latin typeface="IBM Plex Mono Text"/>
              </a:rPr>
              <a:t>Crafted interactive visual representations to offer insights into respondents technology preferences.</a:t>
            </a:r>
            <a:endParaRPr lang="en-US" sz="1800" dirty="0"/>
          </a:p>
        </p:txBody>
      </p:sp>
      <p:pic>
        <p:nvPicPr>
          <p:cNvPr id="4" name="Picture 3" descr="A computer screen with icons on it&#10;&#10;Description automatically generated">
            <a:extLst>
              <a:ext uri="{FF2B5EF4-FFF2-40B4-BE49-F238E27FC236}">
                <a16:creationId xmlns:a16="http://schemas.microsoft.com/office/drawing/2014/main" id="{96BB3E61-D795-3660-76B5-16ABECAF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28" y="1698171"/>
            <a:ext cx="3439887" cy="345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collection of infographics&#10;&#10;Description automatically generated">
            <a:extLst>
              <a:ext uri="{FF2B5EF4-FFF2-40B4-BE49-F238E27FC236}">
                <a16:creationId xmlns:a16="http://schemas.microsoft.com/office/drawing/2014/main" id="{753C1434-1D06-0C69-6008-5271C993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46" y="1606872"/>
            <a:ext cx="3454400" cy="344620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3D4D13-3DD0-45FC-8A8E-AB4982B4802E}"/>
              </a:ext>
            </a:extLst>
          </p:cNvPr>
          <p:cNvSpPr txBox="1">
            <a:spLocks/>
          </p:cNvSpPr>
          <p:nvPr/>
        </p:nvSpPr>
        <p:spPr>
          <a:xfrm>
            <a:off x="4293269" y="1739593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IBM Plex Mono Text"/>
              </a:rPr>
              <a:t>Top Programming Languages:</a:t>
            </a:r>
          </a:p>
          <a:p>
            <a:pPr lvl="1"/>
            <a:r>
              <a:rPr lang="en-US" sz="1600" dirty="0">
                <a:latin typeface="IBM Plex Mono Text"/>
              </a:rPr>
              <a:t>JavaScript, HTML/CSS, and SQL emerged as the three most commonly used programming languages among respondents.</a:t>
            </a:r>
          </a:p>
          <a:p>
            <a:r>
              <a:rPr lang="en-US" sz="2000" dirty="0"/>
              <a:t>Visualization Insights:</a:t>
            </a:r>
            <a:endParaRPr lang="en-US" dirty="0"/>
          </a:p>
          <a:p>
            <a:pPr lvl="1"/>
            <a:r>
              <a:rPr lang="en-US" sz="1600" dirty="0">
                <a:latin typeface="IBM Plex Mono Text"/>
              </a:rPr>
              <a:t>Utilizing IBM Cognos Dashboard for visualization underscored the significance of web technologies in the current tech landscape.</a:t>
            </a:r>
          </a:p>
          <a:p>
            <a:r>
              <a:rPr lang="en-US" sz="2000" dirty="0"/>
              <a:t>Demographic Distribution:</a:t>
            </a:r>
            <a:endParaRPr lang="en-US" dirty="0"/>
          </a:p>
          <a:p>
            <a:pPr lvl="1"/>
            <a:r>
              <a:rPr lang="en-US" sz="1600" dirty="0">
                <a:latin typeface="IBM Plex Mono Text"/>
              </a:rPr>
              <a:t>Analysis revealed detailed insights into the programming languages and technologies preferred by different genders and across various formal education levels.</a:t>
            </a:r>
          </a:p>
          <a:p>
            <a:r>
              <a:rPr lang="en-US" sz="2000" dirty="0"/>
              <a:t>Predominant Technologies:</a:t>
            </a:r>
            <a:endParaRPr lang="en-US" dirty="0"/>
          </a:p>
          <a:p>
            <a:pPr lvl="1"/>
            <a:r>
              <a:rPr lang="en-US" sz="1600" dirty="0">
                <a:latin typeface="IBM Plex Mono Text"/>
              </a:rPr>
              <a:t>Web technologies, especially JavaScript and HTML/CSS, dominate the preferences, indicating their continued relevance and demand in the industry.</a:t>
            </a:r>
          </a:p>
          <a:p>
            <a:r>
              <a:rPr lang="en-US" sz="2000" dirty="0">
                <a:latin typeface="IBM Plex Mono Text"/>
              </a:rPr>
              <a:t>Demographic Specifics:</a:t>
            </a:r>
            <a:endParaRPr lang="en-US" dirty="0">
              <a:latin typeface="IBM Plex Mono Text"/>
            </a:endParaRPr>
          </a:p>
          <a:p>
            <a:pPr lvl="1"/>
            <a:r>
              <a:rPr lang="en-US" sz="1600" dirty="0">
                <a:latin typeface="IBM Plex Mono Text"/>
              </a:rPr>
              <a:t>The data showed nuanced preferences in tech choices based on gender and formal education, which can be pivotal for targeted strategy formulation, marketing, and recruitment.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&lt;Bar chart of top 10 programming languages for the current year goes here.&gt;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10 programming languages for the next year goes here.&gt;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EA083-944F-9C4A-02FE-8B22FD38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61" y="1690572"/>
            <a:ext cx="5258619" cy="3743146"/>
          </a:xfrm>
          <a:prstGeom prst="rect">
            <a:avLst/>
          </a:prstGeom>
        </p:spPr>
      </p:pic>
      <p:pic>
        <p:nvPicPr>
          <p:cNvPr id="6" name="Picture 5" descr="A graph showing a number of different colored bars&#10;&#10;Description automatically generated">
            <a:extLst>
              <a:ext uri="{FF2B5EF4-FFF2-40B4-BE49-F238E27FC236}">
                <a16:creationId xmlns:a16="http://schemas.microsoft.com/office/drawing/2014/main" id="{803F1FF9-83D1-B53F-AFBC-7FE03AE60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819" y="1692450"/>
            <a:ext cx="5254523" cy="37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IBM Plex Mono Text"/>
              </a:rPr>
              <a:t>Findings</a:t>
            </a:r>
          </a:p>
          <a:p>
            <a:r>
              <a:rPr lang="en-US" sz="1800" dirty="0">
                <a:latin typeface="IBM Plex Mono Text"/>
              </a:rPr>
              <a:t>JavaScript, HTML/CSS, and SQL are the top three languages professionals currently work with.</a:t>
            </a:r>
            <a:endParaRPr lang="en-US" sz="1800"/>
          </a:p>
          <a:p>
            <a:r>
              <a:rPr lang="en-US" sz="1800" dirty="0">
                <a:latin typeface="IBM Plex Mono Text"/>
              </a:rPr>
              <a:t>Despite their current prominence, there's a shift in desired languages for the next year, indicating evolving preferences.</a:t>
            </a:r>
            <a:endParaRPr lang="en-US" sz="1800"/>
          </a:p>
          <a:p>
            <a:r>
              <a:rPr lang="en-US" sz="1800" dirty="0">
                <a:latin typeface="IBM Plex Mono Text"/>
              </a:rPr>
              <a:t>The gap between current usage and desire for some languages, like TypeScript, suggests a rising interest in newer or previously less-adopted technologies.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IBM Plex Mono Text"/>
              </a:rPr>
              <a:t>Implications</a:t>
            </a:r>
          </a:p>
          <a:p>
            <a:r>
              <a:rPr lang="en-US" sz="1800" dirty="0">
                <a:latin typeface="IBM Plex Mono Text"/>
              </a:rPr>
              <a:t>Organizations need to adapt to the evolving tech landscape by offering training and resources in the languages seeing increased interest.</a:t>
            </a:r>
            <a:endParaRPr lang="en-US" sz="1800" dirty="0"/>
          </a:p>
          <a:p>
            <a:r>
              <a:rPr lang="en-US" sz="1800" dirty="0">
                <a:latin typeface="IBM Plex Mono Text"/>
              </a:rPr>
              <a:t>Recruitment strategies might need realignment, focusing on emerging languages to stay ahead in the competitive tech market.</a:t>
            </a:r>
            <a:endParaRPr lang="en-US" sz="1800"/>
          </a:p>
          <a:p>
            <a:r>
              <a:rPr lang="en-US" sz="1800" dirty="0">
                <a:latin typeface="IBM Plex Mono Text"/>
              </a:rPr>
              <a:t>The shift in desired languages suggests the importance of continuous learning and upskilling in the tech industry to stay relevant.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10 databases for the current year goes here 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10 databases for the next year goes here.&gt;</a:t>
            </a:r>
          </a:p>
        </p:txBody>
      </p:sp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5283DD7-227B-B9F2-9503-33840258D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63" y="1717809"/>
            <a:ext cx="5249333" cy="4476013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BD7C5A2-A877-B97F-A28E-1D8ECD563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593" y="1712003"/>
            <a:ext cx="5286963" cy="44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361</Words>
  <Application>Microsoft Office PowerPoint</Application>
  <PresentationFormat>Widescreen</PresentationFormat>
  <Paragraphs>111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SLIDE_TEMPLATE_skill_network</vt:lpstr>
      <vt:lpstr>PowerPoint Presentation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COGNOS DASHBOARD</vt:lpstr>
      <vt:lpstr>DASHBOARD TAB 1</vt:lpstr>
      <vt:lpstr>DASHBOARD TAB 2</vt:lpstr>
      <vt:lpstr>DASHBOARD TAB 3</vt:lpstr>
      <vt:lpstr>DISCUSSION</vt:lpstr>
      <vt:lpstr>OVERALL FINDINGS</vt:lpstr>
      <vt:lpstr>OVERALL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Pratiksha Verma</cp:lastModifiedBy>
  <cp:revision>434</cp:revision>
  <dcterms:created xsi:type="dcterms:W3CDTF">2020-10-28T18:29:43Z</dcterms:created>
  <dcterms:modified xsi:type="dcterms:W3CDTF">2023-10-18T10:46:21Z</dcterms:modified>
</cp:coreProperties>
</file>